
<file path=[Content_Types].xml><?xml version="1.0" encoding="utf-8"?>
<Types xmlns="http://schemas.openxmlformats.org/package/2006/content-types"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commentAuthors" Target="commentAuthor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突出交叉目标，以及如何落实交叉举措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突出交叉目标，以及如何落实交叉举措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突出交叉目标，以及如何落实交叉举措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Relationship Id="rId3" Type="http://schemas.openxmlformats.org/officeDocument/2006/relationships/image" Target="../media/image3.png"/><Relationship Id="rId2" Type="http://schemas.openxmlformats.org/officeDocument/2006/relationships/image" Target="../media/image6.GIF"/><Relationship Id="rId1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1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20166" y="274970"/>
            <a:ext cx="1018539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Project Experience</a:t>
            </a:r>
            <a:endParaRPr lang="en-US" altLang="zh-CN" sz="20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26" name="Picture 2" descr="https://gimg2.baidu.com/image_search/src=http%3A%2F%2F00imgmini.eastday.com%2Fmobile%2F20200324%2F20200324152041_cfc60eebe0511dd82a44b2adc65a3e85_6.jpeg&amp;refer=http%3A%2F%2F00imgmini.eastday.com&amp;app=2002&amp;size=f9999,10000&amp;q=a80&amp;n=0&amp;g=0n&amp;fmt=jpeg?sec=1616591100&amp;t=bf0cc56f11ff4322add9d12783148d5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381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97419" y="14462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97419" y="1903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304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3975" y="1013082"/>
            <a:ext cx="644820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p"/>
            </a:pPr>
            <a:r>
              <a:rPr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Adaptive </a:t>
            </a:r>
            <a:r>
              <a:rPr lang="en-US"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eg </a:t>
            </a:r>
            <a:r>
              <a:rPr lang="en-US"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tructure</a:t>
            </a:r>
            <a:r>
              <a:rPr lang="en-US"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(MITACS)</a:t>
            </a:r>
            <a:endParaRPr lang="en-US" sz="2000" b="1" kern="100" dirty="0" smtClean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1574800"/>
            <a:ext cx="3942080" cy="27317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035" y="1657985"/>
            <a:ext cx="4857750" cy="2552700"/>
          </a:xfrm>
          <a:prstGeom prst="rect">
            <a:avLst/>
          </a:prstGeom>
        </p:spPr>
      </p:pic>
      <p:pic>
        <p:nvPicPr>
          <p:cNvPr id="12" name="图片 11" descr="seco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310" y="4322445"/>
            <a:ext cx="2968625" cy="2227580"/>
          </a:xfrm>
          <a:prstGeom prst="rect">
            <a:avLst/>
          </a:prstGeom>
        </p:spPr>
      </p:pic>
      <p:pic>
        <p:nvPicPr>
          <p:cNvPr id="13" name="图片 12" descr="firs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410" y="4386580"/>
            <a:ext cx="2858135" cy="2144395"/>
          </a:xfrm>
          <a:prstGeom prst="rect">
            <a:avLst/>
          </a:prstGeom>
        </p:spPr>
      </p:pic>
      <p:sp>
        <p:nvSpPr>
          <p:cNvPr id="14" name="文本框 378"/>
          <p:cNvSpPr txBox="1"/>
          <p:nvPr/>
        </p:nvSpPr>
        <p:spPr>
          <a:xfrm>
            <a:off x="2039620" y="4004310"/>
            <a:ext cx="2546350" cy="583565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1"/>
            </a:solidFill>
          </a:ln>
          <a:effectLst>
            <a:outerShdw blurRad="63500" dist="88900" dir="2700000" sx="101000" sy="101000" algn="tl" rotWithShape="0">
              <a:schemeClr val="accent3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Analysis of connecting rod structure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378"/>
          <p:cNvSpPr txBox="1"/>
          <p:nvPr/>
        </p:nvSpPr>
        <p:spPr>
          <a:xfrm>
            <a:off x="2039620" y="6285230"/>
            <a:ext cx="2546350" cy="337185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1"/>
            </a:solidFill>
          </a:ln>
          <a:effectLst>
            <a:outerShdw blurRad="63500" dist="88900" dir="2700000" sx="101000" sy="101000" algn="tl" rotWithShape="0">
              <a:schemeClr val="accent3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Simulation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378"/>
          <p:cNvSpPr txBox="1"/>
          <p:nvPr/>
        </p:nvSpPr>
        <p:spPr>
          <a:xfrm>
            <a:off x="8025765" y="4004310"/>
            <a:ext cx="2546350" cy="583565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1"/>
            </a:solidFill>
          </a:ln>
          <a:effectLst>
            <a:outerShdw blurRad="63500" dist="88900" dir="2700000" sx="101000" sy="101000" algn="tl" rotWithShape="0">
              <a:schemeClr val="accent3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Analysis of connecting rod structure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378"/>
          <p:cNvSpPr txBox="1"/>
          <p:nvPr/>
        </p:nvSpPr>
        <p:spPr>
          <a:xfrm>
            <a:off x="8025765" y="6285230"/>
            <a:ext cx="2546350" cy="337185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1"/>
            </a:solidFill>
          </a:ln>
          <a:effectLst>
            <a:outerShdw blurRad="63500" dist="88900" dir="2700000" sx="101000" sy="101000" algn="tl" rotWithShape="0">
              <a:schemeClr val="accent3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Simulation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流程图: 联系 17"/>
          <p:cNvSpPr/>
          <p:nvPr/>
        </p:nvSpPr>
        <p:spPr>
          <a:xfrm>
            <a:off x="5410835" y="4178935"/>
            <a:ext cx="243840" cy="23368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>
            <a:off x="5608320" y="4084320"/>
            <a:ext cx="1163955" cy="422910"/>
          </a:xfrm>
          <a:prstGeom prst="rightArrow">
            <a:avLst>
              <a:gd name="adj1" fmla="val 23423"/>
              <a:gd name="adj2" fmla="val 50000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4640580" y="4587875"/>
            <a:ext cx="2910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 dirty="0">
                <a:latin typeface="Adobe 宋体 Std L" panose="02020300000000000000" charset="-122"/>
                <a:ea typeface="Adobe 宋体 Std L" panose="02020300000000000000" charset="-122"/>
                <a:sym typeface="+mn-ea"/>
              </a:rPr>
              <a:t>Optimization</a:t>
            </a:r>
            <a:endParaRPr lang="en-US" altLang="zh-CN" sz="2400" b="1" dirty="0">
              <a:latin typeface="Adobe 宋体 Std L" panose="02020300000000000000" charset="-122"/>
              <a:ea typeface="Adobe 宋体 Std L" panose="0202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8515" y="1968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112463"/>
    </mc:Choice>
    <mc:Fallback>
      <p:transition spd="slow" advTm="11246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20166" y="274970"/>
            <a:ext cx="1018539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Project Experience</a:t>
            </a:r>
            <a:endParaRPr lang="en-US" altLang="zh-CN" sz="20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26" name="Picture 2" descr="https://gimg2.baidu.com/image_search/src=http%3A%2F%2F00imgmini.eastday.com%2Fmobile%2F20200324%2F20200324152041_cfc60eebe0511dd82a44b2adc65a3e85_6.jpeg&amp;refer=http%3A%2F%2F00imgmini.eastday.com&amp;app=2002&amp;size=f9999,10000&amp;q=a80&amp;n=0&amp;g=0n&amp;fmt=jpeg?sec=1616591100&amp;t=bf0cc56f11ff4322add9d12783148d5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381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97419" y="14462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97419" y="1903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304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3975" y="1013082"/>
            <a:ext cx="644820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p"/>
            </a:pPr>
            <a:r>
              <a:rPr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Adaptive </a:t>
            </a:r>
            <a:r>
              <a:rPr lang="en-US"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eg </a:t>
            </a:r>
            <a:r>
              <a:rPr lang="en-US"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tructure</a:t>
            </a:r>
            <a:r>
              <a:rPr lang="en-US"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(MITACS)</a:t>
            </a:r>
            <a:endParaRPr lang="en-US" sz="2000" b="1" kern="100" dirty="0" smtClean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 descr="Without damping devi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975" y="4040505"/>
            <a:ext cx="3495040" cy="26225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48418"/>
          <a:stretch>
            <a:fillRect/>
          </a:stretch>
        </p:blipFill>
        <p:spPr>
          <a:xfrm>
            <a:off x="553720" y="1565910"/>
            <a:ext cx="2191385" cy="22948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r="53804"/>
          <a:stretch>
            <a:fillRect/>
          </a:stretch>
        </p:blipFill>
        <p:spPr>
          <a:xfrm>
            <a:off x="3251835" y="1565910"/>
            <a:ext cx="2017395" cy="2294890"/>
          </a:xfrm>
          <a:prstGeom prst="rect">
            <a:avLst/>
          </a:prstGeom>
        </p:spPr>
      </p:pic>
      <p:pic>
        <p:nvPicPr>
          <p:cNvPr id="3" name="图片 2" descr="With damping devi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960" y="4040505"/>
            <a:ext cx="3452495" cy="258953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 flipH="1" flipV="1">
            <a:off x="1231265" y="1867535"/>
            <a:ext cx="72390" cy="889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1231265" y="1812290"/>
            <a:ext cx="34290" cy="552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1139825" y="1812290"/>
            <a:ext cx="125730" cy="552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1139825" y="1768475"/>
            <a:ext cx="91440" cy="990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109345" y="1768475"/>
            <a:ext cx="121920" cy="438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109345" y="1724660"/>
            <a:ext cx="89535" cy="876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1071245" y="1724660"/>
            <a:ext cx="127635" cy="438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1071245" y="1665605"/>
            <a:ext cx="68580" cy="1028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1071245" y="1665605"/>
            <a:ext cx="685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987425" y="1565910"/>
            <a:ext cx="83820" cy="996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rcRect l="48418"/>
          <a:stretch>
            <a:fillRect/>
          </a:stretch>
        </p:blipFill>
        <p:spPr>
          <a:xfrm>
            <a:off x="6925945" y="1565910"/>
            <a:ext cx="2191385" cy="22948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rcRect r="53804"/>
          <a:stretch>
            <a:fillRect/>
          </a:stretch>
        </p:blipFill>
        <p:spPr>
          <a:xfrm>
            <a:off x="9624060" y="1565910"/>
            <a:ext cx="2017395" cy="2294890"/>
          </a:xfrm>
          <a:prstGeom prst="rect">
            <a:avLst/>
          </a:prstGeom>
        </p:spPr>
      </p:pic>
      <p:cxnSp>
        <p:nvCxnSpPr>
          <p:cNvPr id="36" name="直接连接符 35"/>
          <p:cNvCxnSpPr/>
          <p:nvPr/>
        </p:nvCxnSpPr>
        <p:spPr>
          <a:xfrm flipH="1" flipV="1">
            <a:off x="7603490" y="1867535"/>
            <a:ext cx="72390" cy="889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>
            <a:off x="7603490" y="1812290"/>
            <a:ext cx="34290" cy="552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>
            <a:off x="7512050" y="1812290"/>
            <a:ext cx="125730" cy="552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>
            <a:off x="7512050" y="1768475"/>
            <a:ext cx="91440" cy="990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7481570" y="1768475"/>
            <a:ext cx="121920" cy="438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481570" y="1724660"/>
            <a:ext cx="89535" cy="876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H="1">
            <a:off x="7443470" y="1724660"/>
            <a:ext cx="127635" cy="438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H="1">
            <a:off x="7443470" y="1665605"/>
            <a:ext cx="68580" cy="1028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H="1">
            <a:off x="7443470" y="1665605"/>
            <a:ext cx="685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359650" y="1565910"/>
            <a:ext cx="83820" cy="996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1" name="图片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8662670" y="2103120"/>
            <a:ext cx="321945" cy="336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图片 45"/>
          <p:cNvPicPr/>
          <p:nvPr/>
        </p:nvPicPr>
        <p:blipFill>
          <a:blip r:embed="rId5"/>
          <a:stretch>
            <a:fillRect/>
          </a:stretch>
        </p:blipFill>
        <p:spPr>
          <a:xfrm>
            <a:off x="10857865" y="2202815"/>
            <a:ext cx="321945" cy="336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" name="环形箭头 48"/>
          <p:cNvSpPr/>
          <p:nvPr/>
        </p:nvSpPr>
        <p:spPr>
          <a:xfrm rot="2760000">
            <a:off x="8591550" y="2011680"/>
            <a:ext cx="507365" cy="490220"/>
          </a:xfrm>
          <a:prstGeom prst="circularArrow">
            <a:avLst>
              <a:gd name="adj1" fmla="val 6976"/>
              <a:gd name="adj2" fmla="val 1142319"/>
              <a:gd name="adj3" fmla="val 20575413"/>
              <a:gd name="adj4" fmla="val 10800000"/>
              <a:gd name="adj5" fmla="val 866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环形箭头 50"/>
          <p:cNvSpPr/>
          <p:nvPr/>
        </p:nvSpPr>
        <p:spPr>
          <a:xfrm rot="2760000">
            <a:off x="10796270" y="2098675"/>
            <a:ext cx="507365" cy="490220"/>
          </a:xfrm>
          <a:prstGeom prst="circularArrow">
            <a:avLst>
              <a:gd name="adj1" fmla="val 6976"/>
              <a:gd name="adj2" fmla="val 1142319"/>
              <a:gd name="adj3" fmla="val 20575413"/>
              <a:gd name="adj4" fmla="val 10800000"/>
              <a:gd name="adj5" fmla="val 866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文本框 378"/>
          <p:cNvSpPr txBox="1"/>
          <p:nvPr/>
        </p:nvSpPr>
        <p:spPr>
          <a:xfrm>
            <a:off x="1783715" y="3860800"/>
            <a:ext cx="2546350" cy="583565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1"/>
            </a:solidFill>
          </a:ln>
          <a:effectLst>
            <a:outerShdw blurRad="63500" dist="88900" dir="2700000" sx="101000" sy="101000" algn="tl" rotWithShape="0">
              <a:schemeClr val="accent3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Simulation without damping device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文本框 378"/>
          <p:cNvSpPr txBox="1"/>
          <p:nvPr/>
        </p:nvSpPr>
        <p:spPr>
          <a:xfrm>
            <a:off x="8275320" y="3829050"/>
            <a:ext cx="2546350" cy="583565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1"/>
            </a:solidFill>
          </a:ln>
          <a:effectLst>
            <a:outerShdw blurRad="63500" dist="88900" dir="2700000" sx="101000" sy="101000" algn="tl" rotWithShape="0">
              <a:schemeClr val="accent3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Simulation with damping device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流程图: 联系 53"/>
          <p:cNvSpPr/>
          <p:nvPr/>
        </p:nvSpPr>
        <p:spPr>
          <a:xfrm>
            <a:off x="5410835" y="3752215"/>
            <a:ext cx="243840" cy="23368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右箭头 54"/>
          <p:cNvSpPr/>
          <p:nvPr/>
        </p:nvSpPr>
        <p:spPr>
          <a:xfrm>
            <a:off x="5608320" y="3657600"/>
            <a:ext cx="1163955" cy="422910"/>
          </a:xfrm>
          <a:prstGeom prst="rightArrow">
            <a:avLst>
              <a:gd name="adj1" fmla="val 23423"/>
              <a:gd name="adj2" fmla="val 50000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" name="图片 101"/>
          <p:cNvPicPr/>
          <p:nvPr/>
        </p:nvPicPr>
        <p:blipFill>
          <a:blip r:embed="rId6"/>
          <a:srcRect l="10370" t="38519" r="5926" b="19259"/>
          <a:stretch>
            <a:fillRect/>
          </a:stretch>
        </p:blipFill>
        <p:spPr>
          <a:xfrm>
            <a:off x="5328285" y="4241165"/>
            <a:ext cx="1534795" cy="749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" name="文本框 55"/>
          <p:cNvSpPr txBox="1"/>
          <p:nvPr/>
        </p:nvSpPr>
        <p:spPr>
          <a:xfrm>
            <a:off x="5113655" y="2827655"/>
            <a:ext cx="1965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 dirty="0">
                <a:latin typeface="Adobe 宋体 Std L" panose="02020300000000000000" charset="-122"/>
                <a:ea typeface="Adobe 宋体 Std L" panose="02020300000000000000" charset="-122"/>
                <a:sym typeface="+mn-ea"/>
              </a:rPr>
              <a:t>Installation of damper</a:t>
            </a:r>
            <a:endParaRPr lang="en-US" altLang="zh-CN" sz="2400" b="1" dirty="0">
              <a:latin typeface="Adobe 宋体 Std L" panose="02020300000000000000" charset="-122"/>
              <a:ea typeface="Adobe 宋体 Std L" panose="020203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58358"/>
    </mc:Choice>
    <mc:Fallback>
      <p:transition spd="slow" advTm="5835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20166" y="274970"/>
            <a:ext cx="1018539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Project Experience</a:t>
            </a:r>
            <a:endParaRPr lang="en-US" altLang="zh-CN" sz="20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26" name="Picture 2" descr="https://gimg2.baidu.com/image_search/src=http%3A%2F%2F00imgmini.eastday.com%2Fmobile%2F20200324%2F20200324152041_cfc60eebe0511dd82a44b2adc65a3e85_6.jpeg&amp;refer=http%3A%2F%2F00imgmini.eastday.com&amp;app=2002&amp;size=f9999,10000&amp;q=a80&amp;n=0&amp;g=0n&amp;fmt=jpeg?sec=1616591100&amp;t=bf0cc56f11ff4322add9d12783148d5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381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97419" y="14462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97419" y="1903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304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3975" y="1013082"/>
            <a:ext cx="644820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p"/>
            </a:pPr>
            <a:r>
              <a:rPr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Adaptive </a:t>
            </a:r>
            <a:r>
              <a:rPr lang="en-US"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eg </a:t>
            </a:r>
            <a:r>
              <a:rPr lang="en-US"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tructure</a:t>
            </a:r>
            <a:r>
              <a:rPr lang="en-US" sz="2000" b="1" kern="1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(MITACS)</a:t>
            </a:r>
            <a:endParaRPr lang="en-US" sz="2000" b="1" kern="100" dirty="0" smtClean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walki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1905" y="1922780"/>
            <a:ext cx="4922520" cy="3408045"/>
          </a:xfrm>
          <a:prstGeom prst="rect">
            <a:avLst/>
          </a:prstGeom>
        </p:spPr>
      </p:pic>
      <p:pic>
        <p:nvPicPr>
          <p:cNvPr id="10" name="video_3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rcRect t="21836" b="11711"/>
          <a:stretch>
            <a:fillRect/>
          </a:stretch>
        </p:blipFill>
        <p:spPr>
          <a:xfrm>
            <a:off x="8877935" y="1908810"/>
            <a:ext cx="2891155" cy="34169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930" y="1972945"/>
            <a:ext cx="3281680" cy="3356610"/>
          </a:xfrm>
          <a:prstGeom prst="rect">
            <a:avLst/>
          </a:prstGeom>
        </p:spPr>
      </p:pic>
      <p:sp>
        <p:nvSpPr>
          <p:cNvPr id="24" name="圆角矩形 23"/>
          <p:cNvSpPr/>
          <p:nvPr/>
        </p:nvSpPr>
        <p:spPr>
          <a:xfrm>
            <a:off x="3523042" y="1742508"/>
            <a:ext cx="429199" cy="9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3523042" y="5398312"/>
            <a:ext cx="429199" cy="9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>
            <a:endCxn id="5" idx="2"/>
          </p:cNvCxnSpPr>
          <p:nvPr/>
        </p:nvCxnSpPr>
        <p:spPr>
          <a:xfrm flipV="1">
            <a:off x="8808752" y="1835028"/>
            <a:ext cx="635" cy="3655695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/>
        </p:nvSpPr>
        <p:spPr>
          <a:xfrm>
            <a:off x="8594787" y="1743778"/>
            <a:ext cx="429199" cy="9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8594787" y="5399582"/>
            <a:ext cx="429199" cy="9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>
            <a:stCxn id="26" idx="0"/>
            <a:endCxn id="24" idx="2"/>
          </p:cNvCxnSpPr>
          <p:nvPr/>
        </p:nvCxnSpPr>
        <p:spPr>
          <a:xfrm flipV="1">
            <a:off x="3737642" y="1833758"/>
            <a:ext cx="0" cy="3564255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009650" y="5490845"/>
            <a:ext cx="21742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Assembly schematic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03165" y="5490845"/>
            <a:ext cx="2540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Regular gait running experiment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921750" y="5490845"/>
            <a:ext cx="2796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Adaptive obstacle avoidance experiment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13253"/>
    </mc:Choice>
    <mc:Fallback>
      <p:transition spd="slow" advTm="1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indefinite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0" repeatCount="indefinite" fill="remove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mute="1">
                <p:cTn id="11" repeatCount="indefinite" fill="remove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</Words>
  <Application>WPS 演示</Application>
  <PresentationFormat>宽屏</PresentationFormat>
  <Paragraphs>40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Times New Roman</vt:lpstr>
      <vt:lpstr>Adobe 宋体 Std L</vt:lpstr>
      <vt:lpstr>WPS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Enormous Eyes</cp:lastModifiedBy>
  <cp:revision>155</cp:revision>
  <dcterms:created xsi:type="dcterms:W3CDTF">2019-06-19T02:08:00Z</dcterms:created>
  <dcterms:modified xsi:type="dcterms:W3CDTF">2025-03-11T15:45:51Z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84BCEAF1D58B491BB8E248E4D4D3BC66_11</vt:lpwstr>
  </property>
</Properties>
</file>